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uce Bold" charset="1" panose="00000800000000000000"/>
      <p:regular r:id="rId18"/>
    </p:embeddedFont>
    <p:embeddedFont>
      <p:font typeface="Open Sauce" charset="1" panose="00000500000000000000"/>
      <p:regular r:id="rId19"/>
    </p:embeddedFont>
    <p:embeddedFont>
      <p:font typeface="Open Sans" charset="1" panose="020B06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.pn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jpeg" Type="http://schemas.openxmlformats.org/officeDocument/2006/relationships/image"/><Relationship Id="rId9" Target="../media/image4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529375" y="8515642"/>
            <a:ext cx="17690400" cy="42685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275453" y="-5313442"/>
            <a:ext cx="0" cy="17120890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668905" y="538895"/>
            <a:ext cx="1251197" cy="1251197"/>
          </a:xfrm>
          <a:custGeom>
            <a:avLst/>
            <a:gdLst/>
            <a:ahLst/>
            <a:cxnLst/>
            <a:rect r="r" b="b" t="t" l="l"/>
            <a:pathLst>
              <a:path h="1251197" w="1251197">
                <a:moveTo>
                  <a:pt x="0" y="0"/>
                </a:moveTo>
                <a:lnTo>
                  <a:pt x="1251197" y="0"/>
                </a:lnTo>
                <a:lnTo>
                  <a:pt x="1251197" y="1251197"/>
                </a:lnTo>
                <a:lnTo>
                  <a:pt x="0" y="1251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67053" y="4921104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0" y="0"/>
                </a:moveTo>
                <a:lnTo>
                  <a:pt x="5216126" y="0"/>
                </a:lnTo>
                <a:lnTo>
                  <a:pt x="5216126" y="6154720"/>
                </a:lnTo>
                <a:lnTo>
                  <a:pt x="0" y="615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02207" y="2028569"/>
            <a:ext cx="4693731" cy="3114931"/>
          </a:xfrm>
          <a:custGeom>
            <a:avLst/>
            <a:gdLst/>
            <a:ahLst/>
            <a:cxnLst/>
            <a:rect r="r" b="b" t="t" l="l"/>
            <a:pathLst>
              <a:path h="3114931" w="4693731">
                <a:moveTo>
                  <a:pt x="0" y="0"/>
                </a:moveTo>
                <a:lnTo>
                  <a:pt x="4693731" y="0"/>
                </a:lnTo>
                <a:lnTo>
                  <a:pt x="4693731" y="3114931"/>
                </a:lnTo>
                <a:lnTo>
                  <a:pt x="0" y="3114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69724" y="3062159"/>
            <a:ext cx="9348551" cy="390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00"/>
              </a:lnSpc>
            </a:pPr>
            <a:r>
              <a:rPr lang="en-US" b="true" sz="14245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УМНЫЙ</a:t>
            </a:r>
          </a:p>
          <a:p>
            <a:pPr algn="ctr">
              <a:lnSpc>
                <a:spcPts val="15100"/>
              </a:lnSpc>
            </a:pPr>
            <a:r>
              <a:rPr lang="en-US" b="true" sz="14245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ГОРОД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772944" y="3568555"/>
            <a:ext cx="1464374" cy="1352549"/>
          </a:xfrm>
          <a:custGeom>
            <a:avLst/>
            <a:gdLst/>
            <a:ahLst/>
            <a:cxnLst/>
            <a:rect r="r" b="b" t="t" l="l"/>
            <a:pathLst>
              <a:path h="1352549" w="1464374">
                <a:moveTo>
                  <a:pt x="0" y="0"/>
                </a:moveTo>
                <a:lnTo>
                  <a:pt x="1464374" y="0"/>
                </a:lnTo>
                <a:lnTo>
                  <a:pt x="1464374" y="1352549"/>
                </a:lnTo>
                <a:lnTo>
                  <a:pt x="0" y="13525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91132" y="4628990"/>
            <a:ext cx="4228689" cy="6738947"/>
          </a:xfrm>
          <a:custGeom>
            <a:avLst/>
            <a:gdLst/>
            <a:ahLst/>
            <a:cxnLst/>
            <a:rect r="r" b="b" t="t" l="l"/>
            <a:pathLst>
              <a:path h="6738947" w="4228689">
                <a:moveTo>
                  <a:pt x="0" y="0"/>
                </a:moveTo>
                <a:lnTo>
                  <a:pt x="4228689" y="0"/>
                </a:lnTo>
                <a:lnTo>
                  <a:pt x="4228689" y="6738947"/>
                </a:lnTo>
                <a:lnTo>
                  <a:pt x="0" y="67389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27834" y="-867796"/>
            <a:ext cx="2963187" cy="2657889"/>
          </a:xfrm>
          <a:custGeom>
            <a:avLst/>
            <a:gdLst/>
            <a:ahLst/>
            <a:cxnLst/>
            <a:rect r="r" b="b" t="t" l="l"/>
            <a:pathLst>
              <a:path h="2657889" w="2963187">
                <a:moveTo>
                  <a:pt x="0" y="0"/>
                </a:moveTo>
                <a:lnTo>
                  <a:pt x="2963186" y="0"/>
                </a:lnTo>
                <a:lnTo>
                  <a:pt x="2963186" y="2657888"/>
                </a:lnTo>
                <a:lnTo>
                  <a:pt x="0" y="2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92596" y="8577377"/>
            <a:ext cx="3534196" cy="3170067"/>
          </a:xfrm>
          <a:custGeom>
            <a:avLst/>
            <a:gdLst/>
            <a:ahLst/>
            <a:cxnLst/>
            <a:rect r="r" b="b" t="t" l="l"/>
            <a:pathLst>
              <a:path h="3170067" w="3534196">
                <a:moveTo>
                  <a:pt x="0" y="0"/>
                </a:moveTo>
                <a:lnTo>
                  <a:pt x="3534196" y="0"/>
                </a:lnTo>
                <a:lnTo>
                  <a:pt x="3534196" y="3170067"/>
                </a:lnTo>
                <a:lnTo>
                  <a:pt x="0" y="3170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2429" y="6008705"/>
            <a:ext cx="2686038" cy="4545603"/>
          </a:xfrm>
          <a:custGeom>
            <a:avLst/>
            <a:gdLst/>
            <a:ahLst/>
            <a:cxnLst/>
            <a:rect r="r" b="b" t="t" l="l"/>
            <a:pathLst>
              <a:path h="4545603" w="2686038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06194"/>
            <a:ext cx="16230600" cy="9474613"/>
          </a:xfrm>
          <a:custGeom>
            <a:avLst/>
            <a:gdLst/>
            <a:ahLst/>
            <a:cxnLst/>
            <a:rect r="r" b="b" t="t" l="l"/>
            <a:pathLst>
              <a:path h="9474613" w="16230600">
                <a:moveTo>
                  <a:pt x="0" y="0"/>
                </a:moveTo>
                <a:lnTo>
                  <a:pt x="16230600" y="0"/>
                </a:lnTo>
                <a:lnTo>
                  <a:pt x="16230600" y="9474612"/>
                </a:lnTo>
                <a:lnTo>
                  <a:pt x="0" y="9474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1802" y="2269955"/>
            <a:ext cx="7346663" cy="693709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76072" y="2598780"/>
            <a:ext cx="6373966" cy="152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89"/>
              </a:lnSpc>
            </a:pPr>
            <a:r>
              <a:rPr lang="en-US" sz="11027" b="true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630381">
            <a:off x="-2286763" y="-472501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4114800"/>
                </a:moveTo>
                <a:lnTo>
                  <a:pt x="5863057" y="4114800"/>
                </a:lnTo>
                <a:lnTo>
                  <a:pt x="586305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56141">
            <a:off x="15000050" y="6537424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27892" y="1481192"/>
            <a:ext cx="2722762" cy="1400985"/>
          </a:xfrm>
          <a:custGeom>
            <a:avLst/>
            <a:gdLst/>
            <a:ahLst/>
            <a:cxnLst/>
            <a:rect r="r" b="b" t="t" l="l"/>
            <a:pathLst>
              <a:path h="1400985" w="2722762">
                <a:moveTo>
                  <a:pt x="0" y="0"/>
                </a:moveTo>
                <a:lnTo>
                  <a:pt x="2722762" y="0"/>
                </a:lnTo>
                <a:lnTo>
                  <a:pt x="2722762" y="1400985"/>
                </a:lnTo>
                <a:lnTo>
                  <a:pt x="0" y="1400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33222" y="4393111"/>
            <a:ext cx="8104384" cy="171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1"/>
              </a:lnSpc>
            </a:pPr>
            <a:r>
              <a:rPr lang="en-US" sz="3258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МЫ ВАМ РАССКАЗАЛИ ПРО УМНЫЙ ГОРОД НАДЕЕМСЯ ВЫ УЗНАЛИ МНОГО </a:t>
            </a:r>
          </a:p>
          <a:p>
            <a:pPr algn="l">
              <a:lnSpc>
                <a:spcPts val="4561"/>
              </a:lnSpc>
            </a:pPr>
            <a:r>
              <a:rPr lang="en-US" sz="3258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НОВОГО И ПОЛЕЗНОГО ДЛЯ ВАС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-1154166" y="7193839"/>
            <a:ext cx="2722762" cy="1400985"/>
          </a:xfrm>
          <a:custGeom>
            <a:avLst/>
            <a:gdLst/>
            <a:ahLst/>
            <a:cxnLst/>
            <a:rect r="r" b="b" t="t" l="l"/>
            <a:pathLst>
              <a:path h="1400985" w="2722762">
                <a:moveTo>
                  <a:pt x="2722763" y="0"/>
                </a:moveTo>
                <a:lnTo>
                  <a:pt x="0" y="0"/>
                </a:lnTo>
                <a:lnTo>
                  <a:pt x="0" y="1400985"/>
                </a:lnTo>
                <a:lnTo>
                  <a:pt x="2722763" y="1400985"/>
                </a:lnTo>
                <a:lnTo>
                  <a:pt x="272276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3910" y="1617015"/>
            <a:ext cx="18611910" cy="8669985"/>
          </a:xfrm>
          <a:custGeom>
            <a:avLst/>
            <a:gdLst/>
            <a:ahLst/>
            <a:cxnLst/>
            <a:rect r="r" b="b" t="t" l="l"/>
            <a:pathLst>
              <a:path h="8669985" w="18611910">
                <a:moveTo>
                  <a:pt x="0" y="0"/>
                </a:moveTo>
                <a:lnTo>
                  <a:pt x="18611910" y="0"/>
                </a:lnTo>
                <a:lnTo>
                  <a:pt x="18611910" y="8669985"/>
                </a:lnTo>
                <a:lnTo>
                  <a:pt x="0" y="8669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76" r="0" b="-1037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28564" y="152400"/>
            <a:ext cx="12288908" cy="152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89"/>
              </a:lnSpc>
            </a:pPr>
            <a:r>
              <a:rPr lang="en-US" sz="11027" b="true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КАРТА БИШКЕКА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34042" y="8463432"/>
            <a:ext cx="17690400" cy="42685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147049" y="-5105346"/>
            <a:ext cx="0" cy="17120890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427834" y="-867796"/>
            <a:ext cx="2963187" cy="2657889"/>
          </a:xfrm>
          <a:custGeom>
            <a:avLst/>
            <a:gdLst/>
            <a:ahLst/>
            <a:cxnLst/>
            <a:rect r="r" b="b" t="t" l="l"/>
            <a:pathLst>
              <a:path h="2657889" w="2963187">
                <a:moveTo>
                  <a:pt x="0" y="0"/>
                </a:moveTo>
                <a:lnTo>
                  <a:pt x="2963186" y="0"/>
                </a:lnTo>
                <a:lnTo>
                  <a:pt x="2963186" y="2657888"/>
                </a:lnTo>
                <a:lnTo>
                  <a:pt x="0" y="2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11361" y="8005196"/>
            <a:ext cx="3534196" cy="3170067"/>
          </a:xfrm>
          <a:custGeom>
            <a:avLst/>
            <a:gdLst/>
            <a:ahLst/>
            <a:cxnLst/>
            <a:rect r="r" b="b" t="t" l="l"/>
            <a:pathLst>
              <a:path h="3170067" w="3534196">
                <a:moveTo>
                  <a:pt x="0" y="0"/>
                </a:moveTo>
                <a:lnTo>
                  <a:pt x="3534196" y="0"/>
                </a:lnTo>
                <a:lnTo>
                  <a:pt x="3534196" y="3170067"/>
                </a:lnTo>
                <a:lnTo>
                  <a:pt x="0" y="3170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3126254" y="-10252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5216125" y="6154720"/>
                </a:moveTo>
                <a:lnTo>
                  <a:pt x="0" y="6154720"/>
                </a:lnTo>
                <a:lnTo>
                  <a:pt x="0" y="0"/>
                </a:lnTo>
                <a:lnTo>
                  <a:pt x="5216125" y="0"/>
                </a:lnTo>
                <a:lnTo>
                  <a:pt x="5216125" y="615472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09378" y="3276658"/>
            <a:ext cx="13047025" cy="4220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96"/>
              </a:lnSpc>
            </a:pPr>
            <a:r>
              <a:rPr lang="en-US" sz="15468" b="true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  <a:p>
            <a:pPr algn="l">
              <a:lnSpc>
                <a:spcPts val="16396"/>
              </a:lnSpc>
            </a:pPr>
            <a:r>
              <a:rPr lang="en-US" sz="15468" b="true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 MUCH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427834" y="7497110"/>
            <a:ext cx="4382529" cy="2908406"/>
          </a:xfrm>
          <a:custGeom>
            <a:avLst/>
            <a:gdLst/>
            <a:ahLst/>
            <a:cxnLst/>
            <a:rect r="r" b="b" t="t" l="l"/>
            <a:pathLst>
              <a:path h="2908406" w="4382529">
                <a:moveTo>
                  <a:pt x="0" y="0"/>
                </a:moveTo>
                <a:lnTo>
                  <a:pt x="4382529" y="0"/>
                </a:lnTo>
                <a:lnTo>
                  <a:pt x="4382529" y="2908406"/>
                </a:lnTo>
                <a:lnTo>
                  <a:pt x="0" y="2908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18522" y="6144468"/>
            <a:ext cx="2469478" cy="4179117"/>
          </a:xfrm>
          <a:custGeom>
            <a:avLst/>
            <a:gdLst/>
            <a:ahLst/>
            <a:cxnLst/>
            <a:rect r="r" b="b" t="t" l="l"/>
            <a:pathLst>
              <a:path h="4179117" w="2469478">
                <a:moveTo>
                  <a:pt x="0" y="0"/>
                </a:moveTo>
                <a:lnTo>
                  <a:pt x="2469478" y="0"/>
                </a:lnTo>
                <a:lnTo>
                  <a:pt x="2469478" y="4179116"/>
                </a:lnTo>
                <a:lnTo>
                  <a:pt x="0" y="4179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949165" y="3059837"/>
            <a:ext cx="2334214" cy="4114800"/>
          </a:xfrm>
          <a:custGeom>
            <a:avLst/>
            <a:gdLst/>
            <a:ahLst/>
            <a:cxnLst/>
            <a:rect r="r" b="b" t="t" l="l"/>
            <a:pathLst>
              <a:path h="4114800" w="2334214">
                <a:moveTo>
                  <a:pt x="0" y="0"/>
                </a:moveTo>
                <a:lnTo>
                  <a:pt x="2334214" y="0"/>
                </a:lnTo>
                <a:lnTo>
                  <a:pt x="2334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4518" y="885573"/>
            <a:ext cx="3657600" cy="1435608"/>
          </a:xfrm>
          <a:custGeom>
            <a:avLst/>
            <a:gdLst/>
            <a:ahLst/>
            <a:cxnLst/>
            <a:rect r="r" b="b" t="t" l="l"/>
            <a:pathLst>
              <a:path h="1435608" w="3657600">
                <a:moveTo>
                  <a:pt x="0" y="0"/>
                </a:moveTo>
                <a:lnTo>
                  <a:pt x="3657600" y="0"/>
                </a:lnTo>
                <a:lnTo>
                  <a:pt x="3657600" y="1435608"/>
                </a:lnTo>
                <a:lnTo>
                  <a:pt x="0" y="1435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28581" y="3894946"/>
            <a:ext cx="3556163" cy="3523834"/>
          </a:xfrm>
          <a:custGeom>
            <a:avLst/>
            <a:gdLst/>
            <a:ahLst/>
            <a:cxnLst/>
            <a:rect r="r" b="b" t="t" l="l"/>
            <a:pathLst>
              <a:path h="3523834" w="3556163">
                <a:moveTo>
                  <a:pt x="0" y="0"/>
                </a:moveTo>
                <a:lnTo>
                  <a:pt x="3556163" y="0"/>
                </a:lnTo>
                <a:lnTo>
                  <a:pt x="3556163" y="3523834"/>
                </a:lnTo>
                <a:lnTo>
                  <a:pt x="0" y="3523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70252" y="7580705"/>
            <a:ext cx="6003066" cy="64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Iskakov Kuttuubai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365919" y="3894946"/>
            <a:ext cx="3556163" cy="3523834"/>
          </a:xfrm>
          <a:custGeom>
            <a:avLst/>
            <a:gdLst/>
            <a:ahLst/>
            <a:cxnLst/>
            <a:rect r="r" b="b" t="t" l="l"/>
            <a:pathLst>
              <a:path h="3523834" w="3556163">
                <a:moveTo>
                  <a:pt x="0" y="0"/>
                </a:moveTo>
                <a:lnTo>
                  <a:pt x="3556162" y="0"/>
                </a:lnTo>
                <a:lnTo>
                  <a:pt x="3556162" y="3523834"/>
                </a:lnTo>
                <a:lnTo>
                  <a:pt x="0" y="3523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00241" y="3930603"/>
            <a:ext cx="3556163" cy="3523834"/>
          </a:xfrm>
          <a:custGeom>
            <a:avLst/>
            <a:gdLst/>
            <a:ahLst/>
            <a:cxnLst/>
            <a:rect r="r" b="b" t="t" l="l"/>
            <a:pathLst>
              <a:path h="3523834" w="3556163">
                <a:moveTo>
                  <a:pt x="0" y="0"/>
                </a:moveTo>
                <a:lnTo>
                  <a:pt x="3556162" y="0"/>
                </a:lnTo>
                <a:lnTo>
                  <a:pt x="3556162" y="3523834"/>
                </a:lnTo>
                <a:lnTo>
                  <a:pt x="0" y="3523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209715" y="-573475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4114800"/>
                </a:moveTo>
                <a:lnTo>
                  <a:pt x="5863056" y="4114800"/>
                </a:lnTo>
                <a:lnTo>
                  <a:pt x="586305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5129" y="7580705"/>
            <a:ext cx="6003066" cy="64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Zhumakadyrov Bayel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4192265" y="6427374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964225" y="5996571"/>
            <a:ext cx="2686038" cy="4545603"/>
          </a:xfrm>
          <a:custGeom>
            <a:avLst/>
            <a:gdLst/>
            <a:ahLst/>
            <a:cxnLst/>
            <a:rect r="r" b="b" t="t" l="l"/>
            <a:pathLst>
              <a:path h="4545603" w="2686038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35469" y="4321327"/>
            <a:ext cx="2742386" cy="2742386"/>
          </a:xfrm>
          <a:custGeom>
            <a:avLst/>
            <a:gdLst/>
            <a:ahLst/>
            <a:cxnLst/>
            <a:rect r="r" b="b" t="t" l="l"/>
            <a:pathLst>
              <a:path h="2742386" w="2742386">
                <a:moveTo>
                  <a:pt x="0" y="0"/>
                </a:moveTo>
                <a:lnTo>
                  <a:pt x="2742386" y="0"/>
                </a:lnTo>
                <a:lnTo>
                  <a:pt x="2742386" y="2742386"/>
                </a:lnTo>
                <a:lnTo>
                  <a:pt x="0" y="2742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71299" y="4321327"/>
            <a:ext cx="2742386" cy="2742386"/>
          </a:xfrm>
          <a:custGeom>
            <a:avLst/>
            <a:gdLst/>
            <a:ahLst/>
            <a:cxnLst/>
            <a:rect r="r" b="b" t="t" l="l"/>
            <a:pathLst>
              <a:path h="2742386" w="2742386">
                <a:moveTo>
                  <a:pt x="0" y="0"/>
                </a:moveTo>
                <a:lnTo>
                  <a:pt x="2742386" y="0"/>
                </a:lnTo>
                <a:lnTo>
                  <a:pt x="2742386" y="2742386"/>
                </a:lnTo>
                <a:lnTo>
                  <a:pt x="0" y="2742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31881" y="4321327"/>
            <a:ext cx="2742386" cy="2742386"/>
          </a:xfrm>
          <a:custGeom>
            <a:avLst/>
            <a:gdLst/>
            <a:ahLst/>
            <a:cxnLst/>
            <a:rect r="r" b="b" t="t" l="l"/>
            <a:pathLst>
              <a:path h="2742386" w="2742386">
                <a:moveTo>
                  <a:pt x="0" y="0"/>
                </a:moveTo>
                <a:lnTo>
                  <a:pt x="2742387" y="0"/>
                </a:lnTo>
                <a:lnTo>
                  <a:pt x="2742387" y="2742386"/>
                </a:lnTo>
                <a:lnTo>
                  <a:pt x="0" y="2742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67169" y="3777312"/>
            <a:ext cx="3739461" cy="3617441"/>
          </a:xfrm>
          <a:custGeom>
            <a:avLst/>
            <a:gdLst/>
            <a:ahLst/>
            <a:cxnLst/>
            <a:rect r="r" b="b" t="t" l="l"/>
            <a:pathLst>
              <a:path h="3617441" w="3739461">
                <a:moveTo>
                  <a:pt x="0" y="0"/>
                </a:moveTo>
                <a:lnTo>
                  <a:pt x="3739462" y="0"/>
                </a:lnTo>
                <a:lnTo>
                  <a:pt x="3739462" y="3617441"/>
                </a:lnTo>
                <a:lnTo>
                  <a:pt x="0" y="36174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4491" t="0" r="-14491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74048" y="3777312"/>
            <a:ext cx="3665228" cy="3677125"/>
          </a:xfrm>
          <a:custGeom>
            <a:avLst/>
            <a:gdLst/>
            <a:ahLst/>
            <a:cxnLst/>
            <a:rect r="r" b="b" t="t" l="l"/>
            <a:pathLst>
              <a:path h="3677125" w="3665228">
                <a:moveTo>
                  <a:pt x="0" y="0"/>
                </a:moveTo>
                <a:lnTo>
                  <a:pt x="3665228" y="0"/>
                </a:lnTo>
                <a:lnTo>
                  <a:pt x="3665228" y="3677125"/>
                </a:lnTo>
                <a:lnTo>
                  <a:pt x="0" y="36771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32901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77182" y="3894946"/>
            <a:ext cx="3703416" cy="3559491"/>
          </a:xfrm>
          <a:custGeom>
            <a:avLst/>
            <a:gdLst/>
            <a:ahLst/>
            <a:cxnLst/>
            <a:rect r="r" b="b" t="t" l="l"/>
            <a:pathLst>
              <a:path h="3559491" w="3703416">
                <a:moveTo>
                  <a:pt x="0" y="0"/>
                </a:moveTo>
                <a:lnTo>
                  <a:pt x="3703416" y="0"/>
                </a:lnTo>
                <a:lnTo>
                  <a:pt x="3703416" y="3559491"/>
                </a:lnTo>
                <a:lnTo>
                  <a:pt x="0" y="355949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9556" r="0" b="-29167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77855" y="1636325"/>
            <a:ext cx="8746065" cy="152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9"/>
              </a:lnSpc>
            </a:pPr>
            <a:r>
              <a:rPr lang="en-US" b="true" sz="11027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OUR TEAM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42467" y="7580705"/>
            <a:ext cx="6003066" cy="64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Saktanova Milana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34042" y="8463432"/>
            <a:ext cx="17690400" cy="42685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147049" y="-5105346"/>
            <a:ext cx="0" cy="17120890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72986" y="354637"/>
            <a:ext cx="1386226" cy="1386226"/>
          </a:xfrm>
          <a:custGeom>
            <a:avLst/>
            <a:gdLst/>
            <a:ahLst/>
            <a:cxnLst/>
            <a:rect r="r" b="b" t="t" l="l"/>
            <a:pathLst>
              <a:path h="1386226" w="1386226">
                <a:moveTo>
                  <a:pt x="0" y="0"/>
                </a:moveTo>
                <a:lnTo>
                  <a:pt x="1386226" y="0"/>
                </a:lnTo>
                <a:lnTo>
                  <a:pt x="1386226" y="1386226"/>
                </a:lnTo>
                <a:lnTo>
                  <a:pt x="0" y="138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0" y="6386982"/>
            <a:ext cx="5700605" cy="4114800"/>
          </a:xfrm>
          <a:custGeom>
            <a:avLst/>
            <a:gdLst/>
            <a:ahLst/>
            <a:cxnLst/>
            <a:rect r="r" b="b" t="t" l="l"/>
            <a:pathLst>
              <a:path h="4114800" w="5700605">
                <a:moveTo>
                  <a:pt x="5700605" y="0"/>
                </a:moveTo>
                <a:lnTo>
                  <a:pt x="0" y="0"/>
                </a:lnTo>
                <a:lnTo>
                  <a:pt x="0" y="4114800"/>
                </a:lnTo>
                <a:lnTo>
                  <a:pt x="5700605" y="4114800"/>
                </a:lnTo>
                <a:lnTo>
                  <a:pt x="57006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88951" y="629086"/>
            <a:ext cx="3261914" cy="4114800"/>
          </a:xfrm>
          <a:custGeom>
            <a:avLst/>
            <a:gdLst/>
            <a:ahLst/>
            <a:cxnLst/>
            <a:rect r="r" b="b" t="t" l="l"/>
            <a:pathLst>
              <a:path h="4114800" w="3261914">
                <a:moveTo>
                  <a:pt x="0" y="0"/>
                </a:moveTo>
                <a:lnTo>
                  <a:pt x="3261914" y="0"/>
                </a:lnTo>
                <a:lnTo>
                  <a:pt x="3261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50714" y="5239872"/>
            <a:ext cx="6000151" cy="5407544"/>
          </a:xfrm>
          <a:custGeom>
            <a:avLst/>
            <a:gdLst/>
            <a:ahLst/>
            <a:cxnLst/>
            <a:rect r="r" b="b" t="t" l="l"/>
            <a:pathLst>
              <a:path h="5407544" w="6000151">
                <a:moveTo>
                  <a:pt x="0" y="0"/>
                </a:moveTo>
                <a:lnTo>
                  <a:pt x="6000151" y="0"/>
                </a:lnTo>
                <a:lnTo>
                  <a:pt x="6000151" y="5407543"/>
                </a:lnTo>
                <a:lnTo>
                  <a:pt x="0" y="5407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29000" y="1708152"/>
            <a:ext cx="10563659" cy="225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5"/>
              </a:lnSpc>
            </a:pPr>
            <a:r>
              <a:rPr lang="en-US" sz="8222" b="true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ЧТО ТАКОЕ УМНЫЙ ГОРОД?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29000" y="3586864"/>
            <a:ext cx="8298322" cy="435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4"/>
              </a:lnSpc>
            </a:pPr>
          </a:p>
          <a:p>
            <a:pPr algn="l">
              <a:lnSpc>
                <a:spcPts val="4944"/>
              </a:lnSpc>
            </a:pPr>
            <a:r>
              <a:rPr lang="en-US" sz="3531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 Город, в котором технологии помогают эффективно решать социальные, экономические и экологические проблемы.</a:t>
            </a:r>
          </a:p>
          <a:p>
            <a:pPr algn="l">
              <a:lnSpc>
                <a:spcPts val="4944"/>
              </a:lnSpc>
            </a:pPr>
            <a:r>
              <a:rPr lang="en-US" sz="3531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Основные направления: транспорт, экология, управление ресурсами.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75105">
            <a:off x="1506837" y="1526860"/>
            <a:ext cx="6109185" cy="13333538"/>
          </a:xfrm>
          <a:custGeom>
            <a:avLst/>
            <a:gdLst/>
            <a:ahLst/>
            <a:cxnLst/>
            <a:rect r="r" b="b" t="t" l="l"/>
            <a:pathLst>
              <a:path h="13333538" w="6109185">
                <a:moveTo>
                  <a:pt x="0" y="0"/>
                </a:moveTo>
                <a:lnTo>
                  <a:pt x="6109184" y="0"/>
                </a:lnTo>
                <a:lnTo>
                  <a:pt x="6109184" y="13333538"/>
                </a:lnTo>
                <a:lnTo>
                  <a:pt x="0" y="1333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977362" cy="6308414"/>
          </a:xfrm>
          <a:custGeom>
            <a:avLst/>
            <a:gdLst/>
            <a:ahLst/>
            <a:cxnLst/>
            <a:rect r="r" b="b" t="t" l="l"/>
            <a:pathLst>
              <a:path h="6308414" w="5977362">
                <a:moveTo>
                  <a:pt x="0" y="0"/>
                </a:moveTo>
                <a:lnTo>
                  <a:pt x="5977362" y="0"/>
                </a:lnTo>
                <a:lnTo>
                  <a:pt x="5977362" y="6308414"/>
                </a:lnTo>
                <a:lnTo>
                  <a:pt x="0" y="6308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543" r="0" b="-2435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57803">
            <a:off x="11473179" y="-2025672"/>
            <a:ext cx="4123531" cy="8999771"/>
          </a:xfrm>
          <a:custGeom>
            <a:avLst/>
            <a:gdLst/>
            <a:ahLst/>
            <a:cxnLst/>
            <a:rect r="r" b="b" t="t" l="l"/>
            <a:pathLst>
              <a:path h="8999771" w="4123531">
                <a:moveTo>
                  <a:pt x="0" y="0"/>
                </a:moveTo>
                <a:lnTo>
                  <a:pt x="4123532" y="0"/>
                </a:lnTo>
                <a:lnTo>
                  <a:pt x="4123532" y="8999771"/>
                </a:lnTo>
                <a:lnTo>
                  <a:pt x="0" y="8999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62580" y="3837797"/>
            <a:ext cx="6699222" cy="5880426"/>
          </a:xfrm>
          <a:custGeom>
            <a:avLst/>
            <a:gdLst/>
            <a:ahLst/>
            <a:cxnLst/>
            <a:rect r="r" b="b" t="t" l="l"/>
            <a:pathLst>
              <a:path h="5880426" w="6699222">
                <a:moveTo>
                  <a:pt x="0" y="0"/>
                </a:moveTo>
                <a:lnTo>
                  <a:pt x="6699222" y="0"/>
                </a:lnTo>
                <a:lnTo>
                  <a:pt x="6699222" y="5880426"/>
                </a:lnTo>
                <a:lnTo>
                  <a:pt x="0" y="5880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" t="-304" r="0" b="-138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0346" y="6498490"/>
            <a:ext cx="6721350" cy="332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2"/>
              </a:lnSpc>
            </a:pPr>
            <a:r>
              <a:rPr lang="en-US" sz="3151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Городские камеры — система видеонаблюдения для безопасности, контроля трафика и порядка. Помогают раскрывать преступления, фиксировать нарушения и управлять городом.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05522" y="4738133"/>
            <a:ext cx="2064166" cy="89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4"/>
              </a:lnSpc>
            </a:pPr>
            <a:r>
              <a:rPr lang="en-US" b="true" sz="6476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6661" y="1654595"/>
            <a:ext cx="5956569" cy="196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793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Умные светофоры регулируют движение в реальном времени, снижая пробки и повышая безопасность.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62580" y="605735"/>
            <a:ext cx="2064166" cy="89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4"/>
              </a:lnSpc>
            </a:pPr>
            <a:r>
              <a:rPr lang="en-US" b="true" sz="6476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276798"/>
            <a:ext cx="2887722" cy="4601947"/>
          </a:xfrm>
          <a:custGeom>
            <a:avLst/>
            <a:gdLst/>
            <a:ahLst/>
            <a:cxnLst/>
            <a:rect r="r" b="b" t="t" l="l"/>
            <a:pathLst>
              <a:path h="4601947" w="2887722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5668" y="4293652"/>
            <a:ext cx="6895412" cy="4024996"/>
          </a:xfrm>
          <a:custGeom>
            <a:avLst/>
            <a:gdLst/>
            <a:ahLst/>
            <a:cxnLst/>
            <a:rect r="r" b="b" t="t" l="l"/>
            <a:pathLst>
              <a:path h="4024996" w="6895412">
                <a:moveTo>
                  <a:pt x="0" y="0"/>
                </a:moveTo>
                <a:lnTo>
                  <a:pt x="6895412" y="0"/>
                </a:lnTo>
                <a:lnTo>
                  <a:pt x="6895412" y="4024997"/>
                </a:lnTo>
                <a:lnTo>
                  <a:pt x="0" y="402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46920" y="4293652"/>
            <a:ext cx="6895412" cy="4024996"/>
          </a:xfrm>
          <a:custGeom>
            <a:avLst/>
            <a:gdLst/>
            <a:ahLst/>
            <a:cxnLst/>
            <a:rect r="r" b="b" t="t" l="l"/>
            <a:pathLst>
              <a:path h="4024996" w="6895412">
                <a:moveTo>
                  <a:pt x="0" y="0"/>
                </a:moveTo>
                <a:lnTo>
                  <a:pt x="6895412" y="0"/>
                </a:lnTo>
                <a:lnTo>
                  <a:pt x="6895412" y="4024997"/>
                </a:lnTo>
                <a:lnTo>
                  <a:pt x="0" y="402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662394" y="-1351049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0" y="6154720"/>
                </a:moveTo>
                <a:lnTo>
                  <a:pt x="5216125" y="6154720"/>
                </a:lnTo>
                <a:lnTo>
                  <a:pt x="5216125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82355" y="4389449"/>
            <a:ext cx="4824542" cy="3553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9"/>
              </a:lnSpc>
            </a:pPr>
            <a:r>
              <a:rPr lang="en-US" sz="253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Светофоры регулируют движение, уменьшают пробки и аварии, обеспечивают безопасность пешеходов, оптимизируют транспортные потоки и упрощают управление дорогами.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3734269" y="6131293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062672" y="-1351049"/>
            <a:ext cx="2887722" cy="4601947"/>
          </a:xfrm>
          <a:custGeom>
            <a:avLst/>
            <a:gdLst/>
            <a:ahLst/>
            <a:cxnLst/>
            <a:rect r="r" b="b" t="t" l="l"/>
            <a:pathLst>
              <a:path h="4601947" w="2887722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64202" y="-542822"/>
            <a:ext cx="7315200" cy="1492746"/>
          </a:xfrm>
          <a:custGeom>
            <a:avLst/>
            <a:gdLst/>
            <a:ahLst/>
            <a:cxnLst/>
            <a:rect r="r" b="b" t="t" l="l"/>
            <a:pathLst>
              <a:path h="1492746" w="7315200">
                <a:moveTo>
                  <a:pt x="0" y="0"/>
                </a:moveTo>
                <a:lnTo>
                  <a:pt x="7315200" y="0"/>
                </a:lnTo>
                <a:lnTo>
                  <a:pt x="7315200" y="1492746"/>
                </a:lnTo>
                <a:lnTo>
                  <a:pt x="0" y="1492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47562" y="4360874"/>
            <a:ext cx="5491624" cy="253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288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Городские камеры повышают безопасность, контролируют движение, помогают службам реагировать на инциденты и улучшать инфраструктуру.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81973" y="785828"/>
            <a:ext cx="10118216" cy="125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b="true" sz="900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ИХ ПОЛЬЗА 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99654" y="7014977"/>
            <a:ext cx="2107819" cy="10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9"/>
              </a:lnSpc>
            </a:pPr>
            <a:r>
              <a:rPr lang="en-US" sz="782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60573" y="7190255"/>
            <a:ext cx="4891920" cy="896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</a:pPr>
            <a:r>
              <a:rPr lang="en-US" sz="647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053487" y="9577772"/>
            <a:ext cx="7315200" cy="1492746"/>
          </a:xfrm>
          <a:custGeom>
            <a:avLst/>
            <a:gdLst/>
            <a:ahLst/>
            <a:cxnLst/>
            <a:rect r="r" b="b" t="t" l="l"/>
            <a:pathLst>
              <a:path h="1492746" w="7315200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618923">
            <a:off x="3069576" y="2570980"/>
            <a:ext cx="4890073" cy="10672778"/>
          </a:xfrm>
          <a:custGeom>
            <a:avLst/>
            <a:gdLst/>
            <a:ahLst/>
            <a:cxnLst/>
            <a:rect r="r" b="b" t="t" l="l"/>
            <a:pathLst>
              <a:path h="10672778" w="4890073">
                <a:moveTo>
                  <a:pt x="0" y="0"/>
                </a:moveTo>
                <a:lnTo>
                  <a:pt x="4890073" y="0"/>
                </a:lnTo>
                <a:lnTo>
                  <a:pt x="4890073" y="10672778"/>
                </a:lnTo>
                <a:lnTo>
                  <a:pt x="0" y="1067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615843">
            <a:off x="9811381" y="-3098932"/>
            <a:ext cx="5179860" cy="11305249"/>
          </a:xfrm>
          <a:custGeom>
            <a:avLst/>
            <a:gdLst/>
            <a:ahLst/>
            <a:cxnLst/>
            <a:rect r="r" b="b" t="t" l="l"/>
            <a:pathLst>
              <a:path h="11305249" w="5179860">
                <a:moveTo>
                  <a:pt x="0" y="0"/>
                </a:moveTo>
                <a:lnTo>
                  <a:pt x="5179860" y="0"/>
                </a:lnTo>
                <a:lnTo>
                  <a:pt x="5179860" y="11305250"/>
                </a:lnTo>
                <a:lnTo>
                  <a:pt x="0" y="1130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45829" y="4882953"/>
            <a:ext cx="5113471" cy="5113471"/>
          </a:xfrm>
          <a:custGeom>
            <a:avLst/>
            <a:gdLst/>
            <a:ahLst/>
            <a:cxnLst/>
            <a:rect r="r" b="b" t="t" l="l"/>
            <a:pathLst>
              <a:path h="5113471" w="5113471">
                <a:moveTo>
                  <a:pt x="0" y="0"/>
                </a:moveTo>
                <a:lnTo>
                  <a:pt x="5113471" y="0"/>
                </a:lnTo>
                <a:lnTo>
                  <a:pt x="5113471" y="5113471"/>
                </a:lnTo>
                <a:lnTo>
                  <a:pt x="0" y="5113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3744" y="369604"/>
            <a:ext cx="5296309" cy="5296309"/>
          </a:xfrm>
          <a:custGeom>
            <a:avLst/>
            <a:gdLst/>
            <a:ahLst/>
            <a:cxnLst/>
            <a:rect r="r" b="b" t="t" l="l"/>
            <a:pathLst>
              <a:path h="5296309" w="5296309">
                <a:moveTo>
                  <a:pt x="0" y="0"/>
                </a:moveTo>
                <a:lnTo>
                  <a:pt x="5296309" y="0"/>
                </a:lnTo>
                <a:lnTo>
                  <a:pt x="5296309" y="5296309"/>
                </a:lnTo>
                <a:lnTo>
                  <a:pt x="0" y="52963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56209" y="7407463"/>
            <a:ext cx="6481877" cy="212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5"/>
              </a:lnSpc>
            </a:pPr>
            <a:r>
              <a:rPr lang="en-US" sz="3039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Используется для управления дорожным движением, обнаружения пробок и анализа транспортных потоков.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1138" y="6044179"/>
            <a:ext cx="7046949" cy="139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5094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 ДАТЧИКИ ОСВЕЩЕНИЯ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55476" y="2485556"/>
            <a:ext cx="5414814" cy="318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4"/>
              </a:lnSpc>
            </a:pPr>
            <a:r>
              <a:rPr lang="en-US" sz="3039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Датчики вибрации и сейсмической активности используются для работы в городе и предотвращения чрезвычайных происшествий.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76356" y="1367984"/>
            <a:ext cx="7510776" cy="91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b="true" sz="3382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 ДАТЧИКИ ВИБРАЦИИ И СЕЙСМИЧЕСКОЙ АКТИВНОСТИ.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907" y="3354001"/>
            <a:ext cx="8505174" cy="4964648"/>
          </a:xfrm>
          <a:custGeom>
            <a:avLst/>
            <a:gdLst/>
            <a:ahLst/>
            <a:cxnLst/>
            <a:rect r="r" b="b" t="t" l="l"/>
            <a:pathLst>
              <a:path h="4964648" w="8505174">
                <a:moveTo>
                  <a:pt x="0" y="0"/>
                </a:moveTo>
                <a:lnTo>
                  <a:pt x="8505173" y="0"/>
                </a:lnTo>
                <a:lnTo>
                  <a:pt x="8505173" y="4964648"/>
                </a:lnTo>
                <a:lnTo>
                  <a:pt x="0" y="49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46920" y="3354001"/>
            <a:ext cx="8505174" cy="4964648"/>
          </a:xfrm>
          <a:custGeom>
            <a:avLst/>
            <a:gdLst/>
            <a:ahLst/>
            <a:cxnLst/>
            <a:rect r="r" b="b" t="t" l="l"/>
            <a:pathLst>
              <a:path h="4964648" w="8505174">
                <a:moveTo>
                  <a:pt x="0" y="0"/>
                </a:moveTo>
                <a:lnTo>
                  <a:pt x="8505173" y="0"/>
                </a:lnTo>
                <a:lnTo>
                  <a:pt x="8505173" y="4964648"/>
                </a:lnTo>
                <a:lnTo>
                  <a:pt x="0" y="496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1856961">
            <a:off x="926966" y="-1981938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0" y="6154720"/>
                </a:moveTo>
                <a:lnTo>
                  <a:pt x="5216125" y="6154720"/>
                </a:lnTo>
                <a:lnTo>
                  <a:pt x="5216125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454610" y="5466081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6062672" y="-1351049"/>
            <a:ext cx="2887722" cy="4601947"/>
          </a:xfrm>
          <a:custGeom>
            <a:avLst/>
            <a:gdLst/>
            <a:ahLst/>
            <a:cxnLst/>
            <a:rect r="r" b="b" t="t" l="l"/>
            <a:pathLst>
              <a:path h="4601947" w="2887722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03385">
            <a:off x="8219817" y="-711790"/>
            <a:ext cx="7778972" cy="1587384"/>
          </a:xfrm>
          <a:custGeom>
            <a:avLst/>
            <a:gdLst/>
            <a:ahLst/>
            <a:cxnLst/>
            <a:rect r="r" b="b" t="t" l="l"/>
            <a:pathLst>
              <a:path h="1587384" w="7778972">
                <a:moveTo>
                  <a:pt x="0" y="0"/>
                </a:moveTo>
                <a:lnTo>
                  <a:pt x="7778973" y="0"/>
                </a:lnTo>
                <a:lnTo>
                  <a:pt x="7778973" y="1587385"/>
                </a:lnTo>
                <a:lnTo>
                  <a:pt x="0" y="1587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0888" y="3488675"/>
            <a:ext cx="6239280" cy="576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7945" indent="-353973" lvl="1">
              <a:lnSpc>
                <a:spcPts val="4590"/>
              </a:lnSpc>
              <a:buFont typeface="Arial"/>
              <a:buChar char="•"/>
            </a:pPr>
            <a:r>
              <a:rPr lang="en-US" sz="32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Устанавливаются на мостах, зданиях, трубопроводах и других сооружениях.</a:t>
            </a:r>
          </a:p>
          <a:p>
            <a:pPr algn="l" marL="707945" indent="-353973" lvl="1">
              <a:lnSpc>
                <a:spcPts val="4590"/>
              </a:lnSpc>
              <a:buFont typeface="Arial"/>
              <a:buChar char="•"/>
            </a:pPr>
            <a:r>
              <a:rPr lang="en-US" sz="32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Выявляют микровибрации, которые могут сигнализировать о структурных проблемах.</a:t>
            </a:r>
          </a:p>
          <a:p>
            <a:pPr algn="l">
              <a:lnSpc>
                <a:spcPts val="4590"/>
              </a:lnSpc>
            </a:pPr>
            <a:r>
              <a:rPr lang="en-US" sz="32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>
              <a:lnSpc>
                <a:spcPts val="459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30888" y="1950279"/>
            <a:ext cx="14506027" cy="1300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1"/>
              </a:lnSpc>
            </a:pPr>
            <a:r>
              <a:rPr lang="en-US" b="true" sz="9359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ЧЕМ ОНИ ПОЛЕЗНЫ?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622025"/>
            <a:ext cx="3534179" cy="64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9"/>
              </a:lnSpc>
            </a:pPr>
            <a:r>
              <a:rPr lang="en-US" sz="4678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56090" y="3619555"/>
            <a:ext cx="3506427" cy="64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0"/>
              </a:lnSpc>
            </a:pPr>
            <a:r>
              <a:rPr lang="en-US" sz="468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1942574">
            <a:off x="-2026244" y="8575024"/>
            <a:ext cx="9827932" cy="2005497"/>
          </a:xfrm>
          <a:custGeom>
            <a:avLst/>
            <a:gdLst/>
            <a:ahLst/>
            <a:cxnLst/>
            <a:rect r="r" b="b" t="t" l="l"/>
            <a:pathLst>
              <a:path h="2005497" w="9827932">
                <a:moveTo>
                  <a:pt x="0" y="0"/>
                </a:moveTo>
                <a:lnTo>
                  <a:pt x="9827932" y="0"/>
                </a:lnTo>
                <a:lnTo>
                  <a:pt x="9827932" y="2005497"/>
                </a:lnTo>
                <a:lnTo>
                  <a:pt x="0" y="200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27591">
            <a:off x="5014694" y="7657709"/>
            <a:ext cx="8864451" cy="14126616"/>
          </a:xfrm>
          <a:custGeom>
            <a:avLst/>
            <a:gdLst/>
            <a:ahLst/>
            <a:cxnLst/>
            <a:rect r="r" b="b" t="t" l="l"/>
            <a:pathLst>
              <a:path h="14126616" w="8864451">
                <a:moveTo>
                  <a:pt x="0" y="0"/>
                </a:moveTo>
                <a:lnTo>
                  <a:pt x="8864451" y="0"/>
                </a:lnTo>
                <a:lnTo>
                  <a:pt x="8864451" y="14126616"/>
                </a:lnTo>
                <a:lnTo>
                  <a:pt x="0" y="1412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020020" y="3486205"/>
            <a:ext cx="6239280" cy="519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7945" indent="-353973" lvl="1">
              <a:lnSpc>
                <a:spcPts val="4590"/>
              </a:lnSpc>
              <a:buFont typeface="Arial"/>
              <a:buChar char="•"/>
            </a:pPr>
            <a:r>
              <a:rPr lang="en-US" sz="32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Регулируют яркость уличных фонарей в зависимости от времени суток и погодных условий.</a:t>
            </a:r>
          </a:p>
          <a:p>
            <a:pPr algn="l" marL="707945" indent="-353973" lvl="1">
              <a:lnSpc>
                <a:spcPts val="4590"/>
              </a:lnSpc>
              <a:buFont typeface="Arial"/>
              <a:buChar char="•"/>
            </a:pPr>
            <a:r>
              <a:rPr lang="en-US" sz="327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Включают освещение только при недостатке света, экономя электроэнергию.</a:t>
            </a:r>
          </a:p>
          <a:p>
            <a:pPr algn="l">
              <a:lnSpc>
                <a:spcPts val="459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503936">
            <a:off x="12589170" y="4859733"/>
            <a:ext cx="3128241" cy="6827510"/>
          </a:xfrm>
          <a:custGeom>
            <a:avLst/>
            <a:gdLst/>
            <a:ahLst/>
            <a:cxnLst/>
            <a:rect r="r" b="b" t="t" l="l"/>
            <a:pathLst>
              <a:path h="6827510" w="3128241">
                <a:moveTo>
                  <a:pt x="0" y="0"/>
                </a:moveTo>
                <a:lnTo>
                  <a:pt x="3128241" y="0"/>
                </a:lnTo>
                <a:lnTo>
                  <a:pt x="3128241" y="6827510"/>
                </a:lnTo>
                <a:lnTo>
                  <a:pt x="0" y="6827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68543">
            <a:off x="7490751" y="2709511"/>
            <a:ext cx="2375687" cy="3052868"/>
          </a:xfrm>
          <a:custGeom>
            <a:avLst/>
            <a:gdLst/>
            <a:ahLst/>
            <a:cxnLst/>
            <a:rect r="r" b="b" t="t" l="l"/>
            <a:pathLst>
              <a:path h="3052868" w="2375687">
                <a:moveTo>
                  <a:pt x="2375686" y="0"/>
                </a:moveTo>
                <a:lnTo>
                  <a:pt x="0" y="0"/>
                </a:lnTo>
                <a:lnTo>
                  <a:pt x="0" y="3052868"/>
                </a:lnTo>
                <a:lnTo>
                  <a:pt x="2375686" y="3052868"/>
                </a:lnTo>
                <a:lnTo>
                  <a:pt x="23756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018378">
            <a:off x="7367862" y="6761586"/>
            <a:ext cx="1129019" cy="1428231"/>
          </a:xfrm>
          <a:custGeom>
            <a:avLst/>
            <a:gdLst/>
            <a:ahLst/>
            <a:cxnLst/>
            <a:rect r="r" b="b" t="t" l="l"/>
            <a:pathLst>
              <a:path h="1428231" w="1129019">
                <a:moveTo>
                  <a:pt x="0" y="0"/>
                </a:moveTo>
                <a:lnTo>
                  <a:pt x="1129019" y="0"/>
                </a:lnTo>
                <a:lnTo>
                  <a:pt x="1129019" y="1428232"/>
                </a:lnTo>
                <a:lnTo>
                  <a:pt x="0" y="1428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7830990">
            <a:off x="17604418" y="-175789"/>
            <a:ext cx="1129019" cy="1428231"/>
          </a:xfrm>
          <a:custGeom>
            <a:avLst/>
            <a:gdLst/>
            <a:ahLst/>
            <a:cxnLst/>
            <a:rect r="r" b="b" t="t" l="l"/>
            <a:pathLst>
              <a:path h="1428231" w="1129019">
                <a:moveTo>
                  <a:pt x="1129019" y="1428231"/>
                </a:moveTo>
                <a:lnTo>
                  <a:pt x="0" y="1428231"/>
                </a:lnTo>
                <a:lnTo>
                  <a:pt x="0" y="0"/>
                </a:lnTo>
                <a:lnTo>
                  <a:pt x="1129019" y="0"/>
                </a:lnTo>
                <a:lnTo>
                  <a:pt x="1129019" y="14282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886617">
            <a:off x="1273631" y="-1839338"/>
            <a:ext cx="3828952" cy="8356840"/>
          </a:xfrm>
          <a:custGeom>
            <a:avLst/>
            <a:gdLst/>
            <a:ahLst/>
            <a:cxnLst/>
            <a:rect r="r" b="b" t="t" l="l"/>
            <a:pathLst>
              <a:path h="8356840" w="3828952">
                <a:moveTo>
                  <a:pt x="0" y="0"/>
                </a:moveTo>
                <a:lnTo>
                  <a:pt x="3828953" y="0"/>
                </a:lnTo>
                <a:lnTo>
                  <a:pt x="3828953" y="8356840"/>
                </a:lnTo>
                <a:lnTo>
                  <a:pt x="0" y="8356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521367"/>
            <a:ext cx="4800855" cy="4542343"/>
          </a:xfrm>
          <a:custGeom>
            <a:avLst/>
            <a:gdLst/>
            <a:ahLst/>
            <a:cxnLst/>
            <a:rect r="r" b="b" t="t" l="l"/>
            <a:pathLst>
              <a:path h="4542343" w="4800855">
                <a:moveTo>
                  <a:pt x="0" y="0"/>
                </a:moveTo>
                <a:lnTo>
                  <a:pt x="4800855" y="0"/>
                </a:lnTo>
                <a:lnTo>
                  <a:pt x="4800855" y="4542343"/>
                </a:lnTo>
                <a:lnTo>
                  <a:pt x="0" y="45423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456" t="-14568" r="-36756" b="-176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60538" y="390042"/>
            <a:ext cx="5106638" cy="5063944"/>
          </a:xfrm>
          <a:custGeom>
            <a:avLst/>
            <a:gdLst/>
            <a:ahLst/>
            <a:cxnLst/>
            <a:rect r="r" b="b" t="t" l="l"/>
            <a:pathLst>
              <a:path h="5063944" w="5106638">
                <a:moveTo>
                  <a:pt x="0" y="0"/>
                </a:moveTo>
                <a:lnTo>
                  <a:pt x="5106638" y="0"/>
                </a:lnTo>
                <a:lnTo>
                  <a:pt x="5106638" y="5063943"/>
                </a:lnTo>
                <a:lnTo>
                  <a:pt x="0" y="50639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591" t="-9697" r="-11387" b="-9276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204672" y="9901990"/>
            <a:ext cx="4448911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1160538" y="6293153"/>
            <a:ext cx="5746017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-151790" y="4651270"/>
            <a:ext cx="7161835" cy="4114800"/>
          </a:xfrm>
          <a:custGeom>
            <a:avLst/>
            <a:gdLst/>
            <a:ahLst/>
            <a:cxnLst/>
            <a:rect r="r" b="b" t="t" l="l"/>
            <a:pathLst>
              <a:path h="4114800" w="7161835">
                <a:moveTo>
                  <a:pt x="0" y="0"/>
                </a:moveTo>
                <a:lnTo>
                  <a:pt x="7161835" y="0"/>
                </a:lnTo>
                <a:lnTo>
                  <a:pt x="7161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97465" y="960505"/>
            <a:ext cx="7161835" cy="4114800"/>
          </a:xfrm>
          <a:custGeom>
            <a:avLst/>
            <a:gdLst/>
            <a:ahLst/>
            <a:cxnLst/>
            <a:rect r="r" b="b" t="t" l="l"/>
            <a:pathLst>
              <a:path h="4114800" w="7161835">
                <a:moveTo>
                  <a:pt x="0" y="0"/>
                </a:moveTo>
                <a:lnTo>
                  <a:pt x="7161835" y="0"/>
                </a:lnTo>
                <a:lnTo>
                  <a:pt x="7161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793503" y="7694260"/>
            <a:ext cx="4719574" cy="1924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8"/>
              </a:lnSpc>
            </a:pPr>
            <a:r>
              <a:rPr lang="en-US" sz="2213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Электронная очередь — это система управления потоком людей. Она позволяет клиентам получать талон с номером</a:t>
            </a:r>
          </a:p>
          <a:p>
            <a:pPr algn="l">
              <a:lnSpc>
                <a:spcPts val="30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326074" y="6692611"/>
            <a:ext cx="2064166" cy="89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4"/>
              </a:lnSpc>
            </a:pPr>
            <a:r>
              <a:rPr lang="en-US" b="true" sz="6476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4672" y="1164182"/>
            <a:ext cx="4719574" cy="348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8"/>
              </a:lnSpc>
            </a:pPr>
            <a:r>
              <a:rPr lang="en-US" sz="2213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«мозг» охранной системы Ajax. В нем используется мощный ARM процессор, Real time OS и уникальные радиопротоколы Jeweller и Wings позволяющие смарт-централи быть сверхзащищенной.</a:t>
            </a:r>
          </a:p>
          <a:p>
            <a:pPr algn="l">
              <a:lnSpc>
                <a:spcPts val="3098"/>
              </a:lnSpc>
            </a:pPr>
          </a:p>
          <a:p>
            <a:pPr algn="l">
              <a:lnSpc>
                <a:spcPts val="309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567752" y="384895"/>
            <a:ext cx="2064166" cy="89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4"/>
              </a:lnSpc>
            </a:pPr>
            <a:r>
              <a:rPr lang="en-US" b="true" sz="6476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45071" y="5560363"/>
            <a:ext cx="46261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B6543"/>
                </a:solidFill>
                <a:latin typeface="Open Sans"/>
                <a:ea typeface="Open Sans"/>
                <a:cs typeface="Open Sans"/>
                <a:sym typeface="Open Sans"/>
              </a:rPr>
              <a:t>Электронная очередь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3486" y="9278420"/>
            <a:ext cx="734704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B6543"/>
                </a:solidFill>
                <a:latin typeface="Open Sans"/>
                <a:ea typeface="Open Sans"/>
                <a:cs typeface="Open Sans"/>
                <a:sym typeface="Open Sans"/>
              </a:rPr>
              <a:t>Интеллектуальная централь Hub 2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5668" y="4293652"/>
            <a:ext cx="6895412" cy="4024996"/>
          </a:xfrm>
          <a:custGeom>
            <a:avLst/>
            <a:gdLst/>
            <a:ahLst/>
            <a:cxnLst/>
            <a:rect r="r" b="b" t="t" l="l"/>
            <a:pathLst>
              <a:path h="4024996" w="6895412">
                <a:moveTo>
                  <a:pt x="0" y="0"/>
                </a:moveTo>
                <a:lnTo>
                  <a:pt x="6895412" y="0"/>
                </a:lnTo>
                <a:lnTo>
                  <a:pt x="6895412" y="4024997"/>
                </a:lnTo>
                <a:lnTo>
                  <a:pt x="0" y="402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46920" y="4293652"/>
            <a:ext cx="6895412" cy="4024996"/>
          </a:xfrm>
          <a:custGeom>
            <a:avLst/>
            <a:gdLst/>
            <a:ahLst/>
            <a:cxnLst/>
            <a:rect r="r" b="b" t="t" l="l"/>
            <a:pathLst>
              <a:path h="4024996" w="6895412">
                <a:moveTo>
                  <a:pt x="0" y="0"/>
                </a:moveTo>
                <a:lnTo>
                  <a:pt x="6895412" y="0"/>
                </a:lnTo>
                <a:lnTo>
                  <a:pt x="6895412" y="4024997"/>
                </a:lnTo>
                <a:lnTo>
                  <a:pt x="0" y="402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662394" y="-1351049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0" y="6154720"/>
                </a:moveTo>
                <a:lnTo>
                  <a:pt x="5216125" y="6154720"/>
                </a:lnTo>
                <a:lnTo>
                  <a:pt x="5216125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445033" y="4938844"/>
            <a:ext cx="4211017" cy="270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8"/>
              </a:lnSpc>
            </a:pPr>
            <a:r>
              <a:rPr lang="en-US" sz="221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Электронная очередь - нужна в местах с большим потоком людей: госучреждения, больницы, банки, вокзалы, магазины и сервисные центры.</a:t>
            </a:r>
          </a:p>
          <a:p>
            <a:pPr algn="l">
              <a:lnSpc>
                <a:spcPts val="3098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3734269" y="6131293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7276798"/>
            <a:ext cx="2887722" cy="4601947"/>
          </a:xfrm>
          <a:custGeom>
            <a:avLst/>
            <a:gdLst/>
            <a:ahLst/>
            <a:cxnLst/>
            <a:rect r="r" b="b" t="t" l="l"/>
            <a:pathLst>
              <a:path h="4601947" w="2887722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062672" y="-1351049"/>
            <a:ext cx="2887722" cy="4601947"/>
          </a:xfrm>
          <a:custGeom>
            <a:avLst/>
            <a:gdLst/>
            <a:ahLst/>
            <a:cxnLst/>
            <a:rect r="r" b="b" t="t" l="l"/>
            <a:pathLst>
              <a:path h="4601947" w="2887722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64202" y="-542822"/>
            <a:ext cx="7315200" cy="1492746"/>
          </a:xfrm>
          <a:custGeom>
            <a:avLst/>
            <a:gdLst/>
            <a:ahLst/>
            <a:cxnLst/>
            <a:rect r="r" b="b" t="t" l="l"/>
            <a:pathLst>
              <a:path h="1492746" w="7315200">
                <a:moveTo>
                  <a:pt x="0" y="0"/>
                </a:moveTo>
                <a:lnTo>
                  <a:pt x="7315200" y="0"/>
                </a:lnTo>
                <a:lnTo>
                  <a:pt x="7315200" y="1492746"/>
                </a:lnTo>
                <a:lnTo>
                  <a:pt x="0" y="1492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52834" y="4354417"/>
            <a:ext cx="4956163" cy="408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При любых попытках саботажа, вторжения в систему, открытии дверей, разбитии окон, угрозе пожара или потопа Hub 2 поднимет тревогу.</a:t>
            </a:r>
          </a:p>
          <a:p>
            <a:pPr algn="l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Отправляет сообщения владельцу и на пульт охраны, а также фотографии с датчиков движения MotionCam.</a:t>
            </a:r>
          </a:p>
          <a:p>
            <a:pPr algn="l">
              <a:lnSpc>
                <a:spcPts val="325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781973" y="785828"/>
            <a:ext cx="10118216" cy="246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b="true" sz="900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ГДЕ ИСПОЛЬЗУЮТ?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08997" y="6009099"/>
            <a:ext cx="4891920" cy="896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</a:pPr>
            <a:r>
              <a:rPr lang="en-US" sz="647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56051" y="5900915"/>
            <a:ext cx="4891920" cy="896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</a:pPr>
            <a:r>
              <a:rPr lang="en-US" sz="647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06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053487" y="9577772"/>
            <a:ext cx="7315200" cy="1492746"/>
          </a:xfrm>
          <a:custGeom>
            <a:avLst/>
            <a:gdLst/>
            <a:ahLst/>
            <a:cxnLst/>
            <a:rect r="r" b="b" t="t" l="l"/>
            <a:pathLst>
              <a:path h="1492746" w="7315200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45033" y="8436153"/>
            <a:ext cx="2887722" cy="4601947"/>
          </a:xfrm>
          <a:custGeom>
            <a:avLst/>
            <a:gdLst/>
            <a:ahLst/>
            <a:cxnLst/>
            <a:rect r="r" b="b" t="t" l="l"/>
            <a:pathLst>
              <a:path h="4601947" w="2887722">
                <a:moveTo>
                  <a:pt x="0" y="0"/>
                </a:moveTo>
                <a:lnTo>
                  <a:pt x="2887722" y="0"/>
                </a:lnTo>
                <a:lnTo>
                  <a:pt x="2887722" y="4601947"/>
                </a:lnTo>
                <a:lnTo>
                  <a:pt x="0" y="4601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DAGW5TJvm5w</dc:identifier>
  <dcterms:modified xsi:type="dcterms:W3CDTF">2011-08-01T06:04:30Z</dcterms:modified>
  <cp:revision>1</cp:revision>
  <dc:title>Brown and Beige Aesthetic Modern Group Project Presentation</dc:title>
</cp:coreProperties>
</file>